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n</a:t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60d5c0f6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b60d5c0f6c_0_5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60d5c0f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b60d5c0f6c_0_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108c3e3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2108c3e30c_0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811affd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b811affd14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a6d99d9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ba6d99d982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93db0f9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193db0f94f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93db0f9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193db0f94f_0_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6051bc1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b6051bc1d1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60d5c0f6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b60d5c0f6c_0_10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09636b8ad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1209636b8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209636b8a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b60d5c0f6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b60d5c0f6c_0_1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b60d5c0f6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b60d5c0f6c_0_11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7aa152c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17aa152c48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b96e139f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b96e139fba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b96e139fb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b96e139fba_0_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b96e139fb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b96e139fba_0_2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2c54edb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a2c54edb38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6051bc3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b6051bc309_0_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6051bc30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b6051bc309_0_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6051bc30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b6051bc309_0_2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6051bc30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b6051bc309_0_3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6051bc30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b6051bc309_0_3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60d5c0f6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b60d5c0f6c_0_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ala_v2">
  <p:cSld name="Atala_v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2598" y="1628800"/>
            <a:ext cx="109446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30708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8"/>
              <a:buFont typeface="Courier New"/>
              <a:buChar char="o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623206" y="6565359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Ziberlab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Mi unidad\ana\Tknika\LOGOs TKNIKA\header_ppt_unevoc.png"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45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751750" y="1487881"/>
            <a:ext cx="10441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200">
                <a:solidFill>
                  <a:schemeClr val="dk1"/>
                </a:solidFill>
              </a:rPr>
              <a:t>CIBERSEGURIDAD EN  SISTEMAS DE CONTROL INDUSTRIAL (SCI)</a:t>
            </a:r>
            <a:endParaRPr b="1" sz="5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874626" y="4973106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8739781" y="6232227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7391350" y="116632"/>
            <a:ext cx="1296144" cy="7920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76" name="Google Shape;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2255150" y="1868050"/>
            <a:ext cx="62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5011 Procesos productivos inteligentes.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2255150" y="2322450"/>
            <a:ext cx="53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5012 Metrología e instrumentación inteligente.</a:t>
            </a:r>
            <a:endParaRPr b="1"/>
          </a:p>
        </p:txBody>
      </p:sp>
      <p:sp>
        <p:nvSpPr>
          <p:cNvPr id="166" name="Google Shape;166;p17"/>
          <p:cNvSpPr txBox="1"/>
          <p:nvPr/>
        </p:nvSpPr>
        <p:spPr>
          <a:xfrm>
            <a:off x="2255150" y="2827350"/>
            <a:ext cx="61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5013 Entornos conectados a red e Internet de las cosas.</a:t>
            </a:r>
            <a:endParaRPr b="1"/>
          </a:p>
        </p:txBody>
      </p:sp>
      <p:sp>
        <p:nvSpPr>
          <p:cNvPr id="167" name="Google Shape;167;p17"/>
          <p:cNvSpPr txBox="1"/>
          <p:nvPr/>
        </p:nvSpPr>
        <p:spPr>
          <a:xfrm>
            <a:off x="2255150" y="3374300"/>
            <a:ext cx="62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5014 Virtualización de máquinas y procesos productivos.</a:t>
            </a: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1985850" y="1136000"/>
            <a:ext cx="6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CURSO DE ESPECIALIZACIÓN EN FABRICACIÓN INTELIGENTE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1557650" y="1279975"/>
            <a:ext cx="447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</a:rPr>
              <a:t>5012 Metrología e instrumentación inteligente.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1348225" y="1721225"/>
            <a:ext cx="103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RA 4. Integra elementos de campo con el sistema de control determinando su funcionamiento autónomo.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978925" y="2039150"/>
            <a:ext cx="10767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 Contenidos: Sistemas generales para la gestión. </a:t>
            </a:r>
            <a:r>
              <a:rPr b="1" lang="es-ES" sz="1200">
                <a:solidFill>
                  <a:schemeClr val="dk1"/>
                </a:solidFill>
              </a:rPr>
              <a:t>Pirámide del sistema de la automatización</a:t>
            </a:r>
            <a:r>
              <a:rPr lang="es-ES" sz="1200">
                <a:solidFill>
                  <a:schemeClr val="dk1"/>
                </a:solidFill>
              </a:rPr>
              <a:t>: ERP, MES y SCADA.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• </a:t>
            </a:r>
            <a:r>
              <a:rPr b="1" lang="es-ES" sz="1200">
                <a:solidFill>
                  <a:schemeClr val="dk1"/>
                </a:solidFill>
              </a:rPr>
              <a:t>Vulnerabilidades en un entorno IoT. Ciberseguridad.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484750" y="2864775"/>
            <a:ext cx="59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</a:rPr>
              <a:t>5013 Entornos conectados a red e Internet de las cosas.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1348225" y="3153800"/>
            <a:ext cx="11142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RA5: Genera entornos seguros de trabajo analizando posibles amenazas a nivel de puesto de trabajo, de planta o proceso y de red.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978925" y="3901625"/>
            <a:ext cx="105381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Contenidos: Generación entornos seguros de trabajo analizando posibles amenazas a nivel de puesto de trabajo, de planta o proceso y de red.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− </a:t>
            </a:r>
            <a:r>
              <a:rPr b="1" lang="es-ES" sz="1200">
                <a:solidFill>
                  <a:schemeClr val="dk1"/>
                </a:solidFill>
              </a:rPr>
              <a:t>Problemática con la IoT industrial y tecnologías relacionadas.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–</a:t>
            </a:r>
            <a:r>
              <a:rPr b="1" lang="es-ES" sz="1200">
                <a:solidFill>
                  <a:schemeClr val="dk1"/>
                </a:solidFill>
              </a:rPr>
              <a:t> Aspectos básicos de ciberseguridad industrial.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– Normativa y buenas prácticas existentes, con </a:t>
            </a:r>
            <a:r>
              <a:rPr b="1" lang="es-ES" sz="1200">
                <a:solidFill>
                  <a:schemeClr val="dk1"/>
                </a:solidFill>
              </a:rPr>
              <a:t>diferenciación de entornos OT y entornos IT.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– </a:t>
            </a:r>
            <a:r>
              <a:rPr b="1" lang="es-ES" sz="1200">
                <a:solidFill>
                  <a:schemeClr val="dk1"/>
                </a:solidFill>
              </a:rPr>
              <a:t>Técnicas de detección y explotación de vulnerabilidades</a:t>
            </a:r>
            <a:r>
              <a:rPr lang="es-ES" sz="1200">
                <a:solidFill>
                  <a:schemeClr val="dk1"/>
                </a:solidFill>
              </a:rPr>
              <a:t>. Herramientas básicas de explotación de vulnerabilidades desde sistemas de automatización y control (Shodan, Kali–Moki, etc.).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– </a:t>
            </a:r>
            <a:r>
              <a:rPr b="1" lang="es-ES" sz="1200">
                <a:solidFill>
                  <a:schemeClr val="dk1"/>
                </a:solidFill>
              </a:rPr>
              <a:t>Programación segura.</a:t>
            </a:r>
            <a:r>
              <a:rPr lang="es-ES" sz="1200">
                <a:solidFill>
                  <a:schemeClr val="dk1"/>
                </a:solidFill>
              </a:rPr>
              <a:t> Análisis de los aspectos básicos de las comunicaciones industriales, los principales protocolos de comunicaciones empleados (ModBUS, BACnet, Profinet, etc.), su funcionamiento y vulnerabilidades.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– </a:t>
            </a:r>
            <a:r>
              <a:rPr b="1" lang="es-ES" sz="1200">
                <a:solidFill>
                  <a:schemeClr val="dk1"/>
                </a:solidFill>
              </a:rPr>
              <a:t>Monitorización de redes</a:t>
            </a:r>
            <a:r>
              <a:rPr lang="es-ES" sz="1200">
                <a:solidFill>
                  <a:schemeClr val="dk1"/>
                </a:solidFill>
              </a:rPr>
              <a:t> de sensores y dispositivos.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422482" y="830044"/>
            <a:ext cx="11161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r>
              <a:rPr lang="es-ES"/>
              <a:t>                                                 </a:t>
            </a:r>
            <a:r>
              <a:rPr lang="es-ES"/>
              <a:t>Programa </a:t>
            </a:r>
            <a:r>
              <a:rPr lang="es-ES" sz="1500"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r>
              <a:rPr lang="es-ES" sz="1800">
                <a:latin typeface="Arial"/>
                <a:ea typeface="Arial"/>
                <a:cs typeface="Arial"/>
                <a:sym typeface="Arial"/>
              </a:rPr>
              <a:t>  14-16     21 - 23 Marzo</a:t>
            </a:r>
            <a:endParaRPr sz="1800"/>
          </a:p>
        </p:txBody>
      </p: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736463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422475" y="1767900"/>
            <a:ext cx="4749300" cy="4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1.- </a:t>
            </a: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Introducción SCI.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2.- C</a:t>
            </a: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onvergencia IT &amp; OT.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3.- Equipos expuestos en Internet.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4.- Descubrir dispositivos industriales en la red interna. 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5.- Comunicaciones no seguras.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6.- Ataques a SCI.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7.- Vulnerabilidades. Actualizaciones firmware.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8.- Evaluación del riesgo. Tipos de amenazas.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9.- Programación segura del PLC.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6363900" y="1664850"/>
            <a:ext cx="5826600" cy="4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0.- Comunicaciones seguras OPC-UA.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11.- Seguridad nativa del PLC.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12.- Segmentación de redes.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13.- Monitorizar SCI.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14.- Diagnóstico y políticas de ciberseguridad en un SCI. (Metodología, Arquitectura red, políticas de seguridad , seguridad física, acceso de  terceros, proteger cadena de suministro….).Plan de seguridad PDS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15.- Escenarios finales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16.- Normativa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17.- CiberRange OT - Tknika. Aulas Ciberseguridad centros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18.- Organismos ciberseguridad 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361800" y="801725"/>
            <a:ext cx="5734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r>
              <a:rPr lang="es-ES"/>
              <a:t>Programa</a:t>
            </a:r>
            <a:endParaRPr/>
          </a:p>
        </p:txBody>
      </p:sp>
      <p:sp>
        <p:nvSpPr>
          <p:cNvPr id="193" name="Google Shape;193;p20"/>
          <p:cNvSpPr txBox="1"/>
          <p:nvPr>
            <p:ph idx="12" type="sldNum"/>
          </p:nvPr>
        </p:nvSpPr>
        <p:spPr>
          <a:xfrm>
            <a:off x="8736463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422475" y="1767900"/>
            <a:ext cx="4749300" cy="4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1.- Introducción SCI.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2.- Convergencia IT &amp; OT.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3.- Equipos expuestos en Internet.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4.- Descubrir dispositivos industriales en la red interna. 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5.- Comunicaciones no seguras.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6.- Ataques a SCI.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7.- Vulnerabilidades. Actualizaciones firmware.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6309575" y="698100"/>
            <a:ext cx="5585100" cy="5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8.- Evaluación del riesgo. Tipos de amenazas.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9.- Programación segura del PLC.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10.- Comunicaciones seguras OPC-UA.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11.- Seguridad nativa del PLC.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12.- Segmentación de redes.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13.- Monitorizar SCI.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14.- Diagnóstico y políticas de ciberseguridad en un SCI. (Metodología, Arquitectura red, políticas de seguridad , seguridad física, acceso de  terceros, proteger cadena de suministro….).Plan de seguridad PDS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15.- Escenarios finales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16.- Normativa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17.- CiberRange OT - Tknika. Aulas Ciberseguridad centros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500">
                <a:latin typeface="Arial"/>
                <a:ea typeface="Arial"/>
                <a:cs typeface="Arial"/>
                <a:sym typeface="Arial"/>
              </a:rPr>
              <a:t>18.- Organismos ciberseguridad 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422482" y="830044"/>
            <a:ext cx="11161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r>
              <a:rPr lang="es-ES"/>
              <a:t>Presentación - Preguntas - Propuestas</a:t>
            </a:r>
            <a:endParaRPr/>
          </a:p>
        </p:txBody>
      </p:sp>
      <p:sp>
        <p:nvSpPr>
          <p:cNvPr id="201" name="Google Shape;201;p21"/>
          <p:cNvSpPr txBox="1"/>
          <p:nvPr>
            <p:ph idx="12" type="sldNum"/>
          </p:nvPr>
        </p:nvSpPr>
        <p:spPr>
          <a:xfrm>
            <a:off x="8736463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600" y="1648625"/>
            <a:ext cx="6256200" cy="46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25" y="1925925"/>
            <a:ext cx="5662950" cy="37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idx="12" type="sldNum"/>
          </p:nvPr>
        </p:nvSpPr>
        <p:spPr>
          <a:xfrm>
            <a:off x="8736463" y="6237312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75" y="1456650"/>
            <a:ext cx="10173675" cy="44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>
            <p:ph type="title"/>
          </p:nvPr>
        </p:nvSpPr>
        <p:spPr>
          <a:xfrm>
            <a:off x="105000" y="76470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1.- Introducción ICS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6" name="Google Shape;216;p23"/>
          <p:cNvSpPr txBox="1"/>
          <p:nvPr>
            <p:ph type="title"/>
          </p:nvPr>
        </p:nvSpPr>
        <p:spPr>
          <a:xfrm>
            <a:off x="105000" y="76470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1.- Introducción ICS</a:t>
            </a:r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50" y="1340700"/>
            <a:ext cx="5113075" cy="51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475" y="1066800"/>
            <a:ext cx="6298075" cy="525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105000" y="76470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1.- Introducción ICS</a:t>
            </a:r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 b="4960" l="1170" r="-1169" t="-4960"/>
          <a:stretch/>
        </p:blipFill>
        <p:spPr>
          <a:xfrm>
            <a:off x="1226375" y="1051375"/>
            <a:ext cx="9787213" cy="51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105000" y="76470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1.- Introducción ICS</a:t>
            </a:r>
            <a:endParaRPr/>
          </a:p>
        </p:txBody>
      </p:sp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2" name="Google Shape;232;p25"/>
          <p:cNvSpPr txBox="1"/>
          <p:nvPr>
            <p:ph idx="2" type="body"/>
          </p:nvPr>
        </p:nvSpPr>
        <p:spPr>
          <a:xfrm>
            <a:off x="5041375" y="764700"/>
            <a:ext cx="6526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</a:pPr>
            <a:r>
              <a:rPr lang="es-ES"/>
              <a:t>Modelo Purdue CIM (Computer Integrated Manufacturing)</a:t>
            </a:r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9650" y="1917600"/>
            <a:ext cx="6068525" cy="41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00" y="2546100"/>
            <a:ext cx="5354849" cy="2997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0" name="Google Shape;240;p26"/>
          <p:cNvSpPr txBox="1"/>
          <p:nvPr>
            <p:ph type="title"/>
          </p:nvPr>
        </p:nvSpPr>
        <p:spPr>
          <a:xfrm>
            <a:off x="105000" y="76470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1.- Introducción ICS</a:t>
            </a:r>
            <a:endParaRPr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025" y="1340700"/>
            <a:ext cx="6138625" cy="51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/>
        </p:nvSpPr>
        <p:spPr>
          <a:xfrm>
            <a:off x="4065400" y="1487875"/>
            <a:ext cx="82257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555">
                <a:solidFill>
                  <a:schemeClr val="dk1"/>
                </a:solidFill>
              </a:rPr>
              <a:t>Paulino Insausti Barrenetxea</a:t>
            </a:r>
            <a:endParaRPr sz="355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solidFill>
                  <a:schemeClr val="dk1"/>
                </a:solidFill>
              </a:rPr>
              <a:t>paulino.insausti@easo.eus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55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s-ES" sz="2600">
                <a:solidFill>
                  <a:schemeClr val="dk1"/>
                </a:solidFill>
              </a:rPr>
              <a:t>Dep Electricidad Easo Politeknikoa (Donostia)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s-ES" sz="2600">
                <a:solidFill>
                  <a:schemeClr val="dk1"/>
                </a:solidFill>
              </a:rPr>
              <a:t>Ciclo Sup. Automatización y robótica industrial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s-ES" sz="2600">
                <a:solidFill>
                  <a:schemeClr val="dk1"/>
                </a:solidFill>
              </a:rPr>
              <a:t>Curso Especialización Ciberseguridad industrial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600">
                <a:solidFill>
                  <a:schemeClr val="dk1"/>
                </a:solidFill>
              </a:rPr>
              <a:t>Colaboración Tknika grupo ciberseguridad</a:t>
            </a:r>
            <a:endParaRPr b="1" sz="2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" name="Google Shape;83;p9"/>
          <p:cNvSpPr txBox="1"/>
          <p:nvPr/>
        </p:nvSpPr>
        <p:spPr>
          <a:xfrm>
            <a:off x="875401" y="4984931"/>
            <a:ext cx="1044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739781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7391350" y="116632"/>
            <a:ext cx="1296000" cy="7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86" name="Google Shape;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75" y="114027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523" y="2997775"/>
            <a:ext cx="2170050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063" y="43149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7" name="Google Shape;247;p27"/>
          <p:cNvSpPr txBox="1"/>
          <p:nvPr>
            <p:ph type="title"/>
          </p:nvPr>
        </p:nvSpPr>
        <p:spPr>
          <a:xfrm>
            <a:off x="105000" y="76470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1.- Introducción ICS</a:t>
            </a:r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525" y="1265900"/>
            <a:ext cx="8344412" cy="521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4" name="Google Shape;254;p28"/>
          <p:cNvSpPr txBox="1"/>
          <p:nvPr>
            <p:ph type="title"/>
          </p:nvPr>
        </p:nvSpPr>
        <p:spPr>
          <a:xfrm>
            <a:off x="105000" y="76470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1.- Introducción ICS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0225" y="1390475"/>
            <a:ext cx="8431663" cy="496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1" name="Google Shape;261;p29"/>
          <p:cNvSpPr txBox="1"/>
          <p:nvPr>
            <p:ph type="title"/>
          </p:nvPr>
        </p:nvSpPr>
        <p:spPr>
          <a:xfrm>
            <a:off x="105000" y="76470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1.- Introducción ICS</a:t>
            </a:r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225" y="1645500"/>
            <a:ext cx="7527560" cy="459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8" name="Google Shape;268;p30"/>
          <p:cNvSpPr txBox="1"/>
          <p:nvPr>
            <p:ph type="title"/>
          </p:nvPr>
        </p:nvSpPr>
        <p:spPr>
          <a:xfrm>
            <a:off x="105000" y="76470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1.- Introducción ICS</a:t>
            </a:r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4366198" y="1500888"/>
            <a:ext cx="6724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Escenarios  habituales :  </a:t>
            </a:r>
            <a:r>
              <a:rPr lang="es-ES" sz="2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Siemens</a:t>
            </a:r>
            <a:r>
              <a:rPr lang="es-ES" sz="2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Omron</a:t>
            </a:r>
            <a:endParaRPr b="1" sz="3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00" y="1652379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0075" y="2049551"/>
            <a:ext cx="6970700" cy="396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77" name="Google Shape;277;p31"/>
          <p:cNvSpPr txBox="1"/>
          <p:nvPr>
            <p:ph type="title"/>
          </p:nvPr>
        </p:nvSpPr>
        <p:spPr>
          <a:xfrm>
            <a:off x="105000" y="76470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1.- Introducción ICS</a:t>
            </a:r>
            <a:endParaRPr/>
          </a:p>
        </p:txBody>
      </p:sp>
      <p:sp>
        <p:nvSpPr>
          <p:cNvPr id="278" name="Google Shape;278;p31"/>
          <p:cNvSpPr txBox="1"/>
          <p:nvPr/>
        </p:nvSpPr>
        <p:spPr>
          <a:xfrm>
            <a:off x="4856273" y="1005288"/>
            <a:ext cx="6724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Escenarios  habituales :  </a:t>
            </a:r>
            <a:r>
              <a:rPr lang="es-ES" sz="2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Siemens</a:t>
            </a:r>
            <a:r>
              <a:rPr lang="es-ES" sz="2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s-ES" sz="2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Omron</a:t>
            </a:r>
            <a:endParaRPr sz="3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700" y="1731600"/>
            <a:ext cx="8209000" cy="48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825" y="5431779"/>
            <a:ext cx="3772950" cy="92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86" name="Google Shape;286;p32"/>
          <p:cNvSpPr txBox="1"/>
          <p:nvPr>
            <p:ph type="title"/>
          </p:nvPr>
        </p:nvSpPr>
        <p:spPr>
          <a:xfrm>
            <a:off x="105000" y="764700"/>
            <a:ext cx="5423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</a:pPr>
            <a:r>
              <a:rPr lang="es-ES"/>
              <a:t>1.- Introducción ICS</a:t>
            </a:r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4574349" y="1225875"/>
            <a:ext cx="7453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Escenarios  habituales :  Siemens, </a:t>
            </a:r>
            <a:r>
              <a:rPr b="1" lang="es-ES" sz="2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Omron</a:t>
            </a:r>
            <a:endParaRPr b="1" sz="3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1300" y="5075250"/>
            <a:ext cx="42291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5950" y="1437400"/>
            <a:ext cx="6601676" cy="48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5" name="Google Shape;9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850" y="664775"/>
            <a:ext cx="4888025" cy="56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025" y="1103275"/>
            <a:ext cx="31623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775" y="2397100"/>
            <a:ext cx="99345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3000" y="3429000"/>
            <a:ext cx="2934146" cy="24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1"/>
          <p:cNvSpPr txBox="1"/>
          <p:nvPr/>
        </p:nvSpPr>
        <p:spPr>
          <a:xfrm>
            <a:off x="286125" y="4207900"/>
            <a:ext cx="83340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200">
                <a:solidFill>
                  <a:schemeClr val="dk1"/>
                </a:solidFill>
              </a:rPr>
              <a:t>Código: 5022.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200">
                <a:solidFill>
                  <a:schemeClr val="dk1"/>
                </a:solidFill>
              </a:rPr>
              <a:t>Módulo Profesional 2: Bastionado de redes y sistemas.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</a:rPr>
              <a:t>RA 10. Diseña la integración de la parte IT con la parte OT asegurando los dispositivos OT ante posibles ataques internos o externos a la organización.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</a:rPr>
              <a:t>Contenidos: Sistemas de control industrial: amenazas y vulnerabilidades.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</a:rPr>
              <a:t>− Conceptos básicos de Infraestructuras industriales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</a:rPr>
              <a:t>− Integración de redes IT/OT. Vulnerabilidades de las redes OT.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0" name="Google Shape;11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400" y="1236000"/>
            <a:ext cx="8190755" cy="304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500" y="228125"/>
            <a:ext cx="29908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8675" y="2747925"/>
            <a:ext cx="2903300" cy="16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7425" y="4284312"/>
            <a:ext cx="6834907" cy="226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300" y="564700"/>
            <a:ext cx="29908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525" y="1582888"/>
            <a:ext cx="9296400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9925" y="4140225"/>
            <a:ext cx="68961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27" name="Google Shape;12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350" y="1019100"/>
            <a:ext cx="35623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375" y="4235075"/>
            <a:ext cx="7500302" cy="169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8700" y="2262275"/>
            <a:ext cx="8773197" cy="17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2052" y="877625"/>
            <a:ext cx="2139849" cy="195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38375" y="3973300"/>
            <a:ext cx="2565575" cy="8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1203300" y="751375"/>
            <a:ext cx="87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CURSO DE ESPECIALIZACIÓN EN DIGITALIZACIÓN DEL MANTENIMIENTO INDUSTRIAL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825575" y="4014775"/>
            <a:ext cx="450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</a:rPr>
              <a:t>5012 Metrología e instrumentación inteligente.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565625" y="4343875"/>
            <a:ext cx="102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RA4. Integra elementos de campo con el sistema de control determinando su funcionamiento autónomo o su aportación al sistema.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935875" y="4622475"/>
            <a:ext cx="10811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Contenidos: </a:t>
            </a:r>
            <a:r>
              <a:rPr lang="es-ES" sz="1200">
                <a:solidFill>
                  <a:schemeClr val="dk1"/>
                </a:solidFill>
              </a:rPr>
              <a:t>Sistemas generales para la gestión. </a:t>
            </a:r>
            <a:r>
              <a:rPr b="1" lang="es-ES" sz="1200">
                <a:solidFill>
                  <a:schemeClr val="dk1"/>
                </a:solidFill>
              </a:rPr>
              <a:t>Pirámide del sistema de la automatización</a:t>
            </a:r>
            <a:r>
              <a:rPr lang="es-ES" sz="1200">
                <a:solidFill>
                  <a:schemeClr val="dk1"/>
                </a:solidFill>
              </a:rPr>
              <a:t>: ERP, MES y SCADA.o </a:t>
            </a:r>
            <a:r>
              <a:rPr b="1" lang="es-ES" sz="1200">
                <a:solidFill>
                  <a:schemeClr val="dk1"/>
                </a:solidFill>
              </a:rPr>
              <a:t>Vulnerabilidades en un entorno IoT. Ciberseguridad</a:t>
            </a:r>
            <a:r>
              <a:rPr lang="es-ES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1819650" y="1295875"/>
            <a:ext cx="54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5012 Metrología e instrumentación inteligente.</a:t>
            </a:r>
            <a:endParaRPr b="1"/>
          </a:p>
        </p:txBody>
      </p:sp>
      <p:sp>
        <p:nvSpPr>
          <p:cNvPr id="142" name="Google Shape;142;p15"/>
          <p:cNvSpPr txBox="1"/>
          <p:nvPr/>
        </p:nvSpPr>
        <p:spPr>
          <a:xfrm>
            <a:off x="1847100" y="1696075"/>
            <a:ext cx="5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5032 Estrategias del mantenimiento industrial.</a:t>
            </a:r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1847100" y="2096275"/>
            <a:ext cx="63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5033 Seguridad en el mantenimiento industrial.</a:t>
            </a:r>
            <a:endParaRPr b="1"/>
          </a:p>
        </p:txBody>
      </p:sp>
      <p:sp>
        <p:nvSpPr>
          <p:cNvPr id="144" name="Google Shape;144;p15"/>
          <p:cNvSpPr txBox="1"/>
          <p:nvPr/>
        </p:nvSpPr>
        <p:spPr>
          <a:xfrm>
            <a:off x="1847100" y="2547625"/>
            <a:ext cx="57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5034 Monitorización de maquinaria, sistemas y equipos.</a:t>
            </a:r>
            <a:endParaRPr b="1"/>
          </a:p>
        </p:txBody>
      </p:sp>
      <p:sp>
        <p:nvSpPr>
          <p:cNvPr id="145" name="Google Shape;145;p15"/>
          <p:cNvSpPr txBox="1"/>
          <p:nvPr/>
        </p:nvSpPr>
        <p:spPr>
          <a:xfrm>
            <a:off x="1847100" y="2998975"/>
            <a:ext cx="54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5035 Sistemas avanzados de ayuda al mantenimiento.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883525" y="3993400"/>
            <a:ext cx="530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ES" sz="1200">
                <a:solidFill>
                  <a:schemeClr val="dk1"/>
                </a:solidFill>
              </a:rPr>
              <a:t>5034 Monitorización de maquinaria, sistemas y equipos.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463700" y="4317700"/>
            <a:ext cx="11485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RA2. Garantiza transmisiones seguras aplicando soluciones de  comunicaciones avanzadas que permitan la encriptación, firma y autentificación de la información </a:t>
            </a:r>
            <a:r>
              <a:rPr b="1" lang="es-ES" sz="1200">
                <a:solidFill>
                  <a:schemeClr val="dk1"/>
                </a:solidFill>
              </a:rPr>
              <a:t>OPC UA</a:t>
            </a:r>
            <a:r>
              <a:rPr lang="es-ES" sz="1200">
                <a:solidFill>
                  <a:schemeClr val="dk1"/>
                </a:solidFill>
              </a:rPr>
              <a:t>, (tecnología de comunicación industrial multiplataforma, abierta, orientada a servicios).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666575" y="5000250"/>
            <a:ext cx="8514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Contenidos: </a:t>
            </a:r>
            <a:r>
              <a:rPr b="1" lang="es-ES" sz="1200">
                <a:solidFill>
                  <a:schemeClr val="dk1"/>
                </a:solidFill>
              </a:rPr>
              <a:t>Comunicación OPC UA</a:t>
            </a:r>
            <a:r>
              <a:rPr lang="es-ES" sz="1200">
                <a:solidFill>
                  <a:schemeClr val="dk1"/>
                </a:solidFill>
              </a:rPr>
              <a:t> que permite comunicación de equipos y sistemas industriales para la recolección y control de los datos. </a:t>
            </a:r>
            <a:r>
              <a:rPr b="1" lang="es-ES" sz="1200">
                <a:solidFill>
                  <a:schemeClr val="dk1"/>
                </a:solidFill>
              </a:rPr>
              <a:t>Cliente / Servidor OPC UA.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24500" y="5525525"/>
            <a:ext cx="11281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RA3. Integra las comunicaciones avanzadas y los sistemas de almacenamiento de datos en entornos inteligentes y a lo largo de la cadena de valor, aplicando los formatos adecuado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718450" y="6148550"/>
            <a:ext cx="108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Contenidos: </a:t>
            </a:r>
            <a:r>
              <a:rPr b="1" lang="es-ES" sz="1200">
                <a:solidFill>
                  <a:schemeClr val="dk1"/>
                </a:solidFill>
              </a:rPr>
              <a:t> Integración de la producción con sistemas IT.</a:t>
            </a:r>
            <a:r>
              <a:rPr lang="es-ES" sz="1200">
                <a:solidFill>
                  <a:schemeClr val="dk1"/>
                </a:solidFill>
              </a:rPr>
              <a:t> </a:t>
            </a:r>
            <a:r>
              <a:rPr b="1" lang="es-ES" sz="1200">
                <a:solidFill>
                  <a:schemeClr val="dk1"/>
                </a:solidFill>
              </a:rPr>
              <a:t>Utilización de diferentes protocolos de comunicación.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843250" y="806200"/>
            <a:ext cx="443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</a:rPr>
              <a:t>5033 Seguridad en el mantenimiento industrial.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494700" y="1264725"/>
            <a:ext cx="1111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RA5: Configura sistemas y redes de soporte al mantenimiento minimizando los posibles escenarios de riesgo en ciberseguridad.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798000" y="1499800"/>
            <a:ext cx="10512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Contenidos: La </a:t>
            </a:r>
            <a:r>
              <a:rPr b="1" lang="es-ES" sz="1200">
                <a:solidFill>
                  <a:schemeClr val="dk1"/>
                </a:solidFill>
              </a:rPr>
              <a:t>ciberseguridad en la configuración de sistemas y redes</a:t>
            </a:r>
            <a:r>
              <a:rPr lang="es-ES" sz="1200">
                <a:solidFill>
                  <a:schemeClr val="dk1"/>
                </a:solidFill>
              </a:rPr>
              <a:t> de soporte al mantenimiento.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− </a:t>
            </a:r>
            <a:r>
              <a:rPr b="1" lang="es-ES" sz="1200">
                <a:solidFill>
                  <a:schemeClr val="dk1"/>
                </a:solidFill>
              </a:rPr>
              <a:t>Tipos de sistemas y redes</a:t>
            </a:r>
            <a:r>
              <a:rPr lang="es-ES" sz="1200">
                <a:solidFill>
                  <a:schemeClr val="dk1"/>
                </a:solidFill>
              </a:rPr>
              <a:t> de soporte al mantenimiento.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− </a:t>
            </a:r>
            <a:r>
              <a:rPr b="1" lang="es-ES" sz="1200">
                <a:solidFill>
                  <a:schemeClr val="dk1"/>
                </a:solidFill>
              </a:rPr>
              <a:t>Amenazas </a:t>
            </a:r>
            <a:r>
              <a:rPr lang="es-ES" sz="1200">
                <a:solidFill>
                  <a:schemeClr val="dk1"/>
                </a:solidFill>
              </a:rPr>
              <a:t>y tipos de amenaza.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− Evaluación del </a:t>
            </a:r>
            <a:r>
              <a:rPr b="1" lang="es-ES" sz="1200">
                <a:solidFill>
                  <a:schemeClr val="dk1"/>
                </a:solidFill>
              </a:rPr>
              <a:t>riesgo</a:t>
            </a:r>
            <a:r>
              <a:rPr lang="es-ES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− Riesgos externos.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− Tipos de </a:t>
            </a:r>
            <a:r>
              <a:rPr b="1" lang="es-ES" sz="1200">
                <a:solidFill>
                  <a:schemeClr val="dk1"/>
                </a:solidFill>
              </a:rPr>
              <a:t>credenciales y sistemas de control de acceso.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− </a:t>
            </a:r>
            <a:r>
              <a:rPr b="1" lang="es-ES" sz="1200">
                <a:solidFill>
                  <a:schemeClr val="dk1"/>
                </a:solidFill>
              </a:rPr>
              <a:t>Configuración </a:t>
            </a:r>
            <a:r>
              <a:rPr lang="es-ES" sz="1200">
                <a:solidFill>
                  <a:schemeClr val="dk1"/>
                </a:solidFill>
              </a:rPr>
              <a:t>de usuarios y/o direcciones IP habilitadas para controlar los sistemas.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− Envíos de</a:t>
            </a:r>
            <a:r>
              <a:rPr b="1" lang="es-ES" sz="1200">
                <a:solidFill>
                  <a:schemeClr val="dk1"/>
                </a:solidFill>
              </a:rPr>
              <a:t> registros (Logs)</a:t>
            </a:r>
            <a:r>
              <a:rPr lang="es-ES" sz="1200">
                <a:solidFill>
                  <a:schemeClr val="dk1"/>
                </a:solidFill>
              </a:rPr>
              <a:t> a sistemas externos.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− Gestión de la </a:t>
            </a:r>
            <a:r>
              <a:rPr b="1" lang="es-ES" sz="1200">
                <a:solidFill>
                  <a:schemeClr val="dk1"/>
                </a:solidFill>
              </a:rPr>
              <a:t>actualización de los sistemas</a:t>
            </a:r>
            <a:r>
              <a:rPr lang="es-ES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− Gestión de </a:t>
            </a:r>
            <a:r>
              <a:rPr b="1" lang="es-ES" sz="1200">
                <a:solidFill>
                  <a:schemeClr val="dk1"/>
                </a:solidFill>
              </a:rPr>
              <a:t>antivirus</a:t>
            </a:r>
            <a:r>
              <a:rPr lang="es-ES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</a:rPr>
              <a:t>− </a:t>
            </a:r>
            <a:r>
              <a:rPr b="1" lang="es-ES" sz="1200">
                <a:solidFill>
                  <a:schemeClr val="dk1"/>
                </a:solidFill>
              </a:rPr>
              <a:t>Copias de seguridad</a:t>
            </a:r>
            <a:r>
              <a:rPr lang="es-ES" sz="1200">
                <a:solidFill>
                  <a:schemeClr val="dk1"/>
                </a:solidFill>
              </a:rPr>
              <a:t> de una configuración deseada y su custodia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